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charset="1" panose="020B0A03020203060202"/>
      <p:regular r:id="rId10"/>
    </p:embeddedFont>
    <p:embeddedFont>
      <p:font typeface="Futura Md BT" charset="1" panose="020B0602020204020303"/>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6639" t="0" r="-6639" b="0"/>
            </a:stretch>
          </a:blipFill>
        </p:spPr>
      </p:sp>
      <p:grpSp>
        <p:nvGrpSpPr>
          <p:cNvPr name="Group 3" id="3"/>
          <p:cNvGrpSpPr/>
          <p:nvPr/>
        </p:nvGrpSpPr>
        <p:grpSpPr>
          <a:xfrm rot="0">
            <a:off x="778874" y="392684"/>
            <a:ext cx="8195851" cy="6529833"/>
            <a:chOff x="0" y="0"/>
            <a:chExt cx="6391527" cy="5092284"/>
          </a:xfrm>
        </p:grpSpPr>
        <p:sp>
          <p:nvSpPr>
            <p:cNvPr name="Freeform 4" id="4"/>
            <p:cNvSpPr/>
            <p:nvPr/>
          </p:nvSpPr>
          <p:spPr>
            <a:xfrm flipH="false" flipV="false" rot="0">
              <a:off x="0" y="0"/>
              <a:ext cx="6391527" cy="5092284"/>
            </a:xfrm>
            <a:custGeom>
              <a:avLst/>
              <a:gdLst/>
              <a:ahLst/>
              <a:cxnLst/>
              <a:rect r="r" b="b" t="t" l="l"/>
              <a:pathLst>
                <a:path h="5092284" w="6391527">
                  <a:moveTo>
                    <a:pt x="0" y="0"/>
                  </a:moveTo>
                  <a:lnTo>
                    <a:pt x="6391527" y="0"/>
                  </a:lnTo>
                  <a:lnTo>
                    <a:pt x="6391527" y="5092284"/>
                  </a:lnTo>
                  <a:lnTo>
                    <a:pt x="0" y="5092284"/>
                  </a:lnTo>
                  <a:close/>
                </a:path>
              </a:pathLst>
            </a:custGeom>
            <a:solidFill>
              <a:srgbClr val="FFFFFF">
                <a:alpha val="82745"/>
              </a:srgbClr>
            </a:solidFill>
          </p:spPr>
        </p:sp>
      </p:grpSp>
      <p:grpSp>
        <p:nvGrpSpPr>
          <p:cNvPr name="Group 5" id="5"/>
          <p:cNvGrpSpPr/>
          <p:nvPr/>
        </p:nvGrpSpPr>
        <p:grpSpPr>
          <a:xfrm rot="0">
            <a:off x="778874" y="557609"/>
            <a:ext cx="8195851" cy="889979"/>
            <a:chOff x="0" y="0"/>
            <a:chExt cx="10927802" cy="1186639"/>
          </a:xfrm>
        </p:grpSpPr>
        <p:grpSp>
          <p:nvGrpSpPr>
            <p:cNvPr name="Group 6" id="6"/>
            <p:cNvGrpSpPr/>
            <p:nvPr/>
          </p:nvGrpSpPr>
          <p:grpSpPr>
            <a:xfrm rot="0">
              <a:off x="0" y="0"/>
              <a:ext cx="10927802" cy="1186639"/>
              <a:chOff x="0" y="0"/>
              <a:chExt cx="2043403" cy="221891"/>
            </a:xfrm>
          </p:grpSpPr>
          <p:sp>
            <p:nvSpPr>
              <p:cNvPr name="Freeform 7" id="7"/>
              <p:cNvSpPr/>
              <p:nvPr/>
            </p:nvSpPr>
            <p:spPr>
              <a:xfrm flipH="false" flipV="false" rot="0">
                <a:off x="0" y="0"/>
                <a:ext cx="2043403" cy="221891"/>
              </a:xfrm>
              <a:custGeom>
                <a:avLst/>
                <a:gdLst/>
                <a:ahLst/>
                <a:cxnLst/>
                <a:rect r="r" b="b" t="t" l="l"/>
                <a:pathLst>
                  <a:path h="221891" w="2043403">
                    <a:moveTo>
                      <a:pt x="0" y="0"/>
                    </a:moveTo>
                    <a:lnTo>
                      <a:pt x="2043403" y="0"/>
                    </a:lnTo>
                    <a:lnTo>
                      <a:pt x="2043403" y="221891"/>
                    </a:lnTo>
                    <a:lnTo>
                      <a:pt x="0" y="221891"/>
                    </a:lnTo>
                    <a:close/>
                  </a:path>
                </a:pathLst>
              </a:custGeom>
              <a:solidFill>
                <a:srgbClr val="3E5B58"/>
              </a:solidFill>
            </p:spPr>
          </p:sp>
          <p:sp>
            <p:nvSpPr>
              <p:cNvPr name="TextBox 8" id="8"/>
              <p:cNvSpPr txBox="true"/>
              <p:nvPr/>
            </p:nvSpPr>
            <p:spPr>
              <a:xfrm>
                <a:off x="0" y="-19050"/>
                <a:ext cx="812800" cy="831850"/>
              </a:xfrm>
              <a:prstGeom prst="rect">
                <a:avLst/>
              </a:prstGeom>
            </p:spPr>
            <p:txBody>
              <a:bodyPr anchor="ctr" rtlCol="false" tIns="12280" lIns="12280" bIns="12280" rIns="12280"/>
              <a:lstStyle/>
              <a:p>
                <a:pPr algn="ctr">
                  <a:lnSpc>
                    <a:spcPts val="1093"/>
                  </a:lnSpc>
                </a:pPr>
              </a:p>
            </p:txBody>
          </p:sp>
        </p:grpSp>
        <p:sp>
          <p:nvSpPr>
            <p:cNvPr name="Freeform 9" id="9"/>
            <p:cNvSpPr/>
            <p:nvPr/>
          </p:nvSpPr>
          <p:spPr>
            <a:xfrm flipH="false" flipV="false" rot="0">
              <a:off x="3833107" y="67257"/>
              <a:ext cx="3261587" cy="1052125"/>
            </a:xfrm>
            <a:custGeom>
              <a:avLst/>
              <a:gdLst/>
              <a:ahLst/>
              <a:cxnLst/>
              <a:rect r="r" b="b" t="t" l="l"/>
              <a:pathLst>
                <a:path h="1052125" w="3261587">
                  <a:moveTo>
                    <a:pt x="0" y="0"/>
                  </a:moveTo>
                  <a:lnTo>
                    <a:pt x="3261587" y="0"/>
                  </a:lnTo>
                  <a:lnTo>
                    <a:pt x="3261587" y="1052125"/>
                  </a:lnTo>
                  <a:lnTo>
                    <a:pt x="0" y="1052125"/>
                  </a:lnTo>
                  <a:lnTo>
                    <a:pt x="0" y="0"/>
                  </a:lnTo>
                  <a:close/>
                </a:path>
              </a:pathLst>
            </a:custGeom>
            <a:blipFill>
              <a:blip r:embed="rId3"/>
              <a:stretch>
                <a:fillRect l="0" t="0" r="0" b="0"/>
              </a:stretch>
            </a:blipFill>
          </p:spPr>
        </p:sp>
      </p:grpSp>
      <p:sp>
        <p:nvSpPr>
          <p:cNvPr name="AutoShape 10" id="10"/>
          <p:cNvSpPr/>
          <p:nvPr/>
        </p:nvSpPr>
        <p:spPr>
          <a:xfrm>
            <a:off x="4220906" y="2900956"/>
            <a:ext cx="1311788" cy="0"/>
          </a:xfrm>
          <a:prstGeom prst="line">
            <a:avLst/>
          </a:prstGeom>
          <a:ln cap="flat" w="19050">
            <a:solidFill>
              <a:srgbClr val="3E5B58"/>
            </a:solidFill>
            <a:prstDash val="solid"/>
            <a:headEnd type="none" len="sm" w="sm"/>
            <a:tailEnd type="none" len="sm" w="sm"/>
          </a:ln>
        </p:spPr>
      </p:sp>
      <p:grpSp>
        <p:nvGrpSpPr>
          <p:cNvPr name="Group 11" id="11"/>
          <p:cNvGrpSpPr/>
          <p:nvPr/>
        </p:nvGrpSpPr>
        <p:grpSpPr>
          <a:xfrm rot="0">
            <a:off x="2113940" y="4471050"/>
            <a:ext cx="5525720" cy="1067665"/>
            <a:chOff x="0" y="0"/>
            <a:chExt cx="7367627" cy="1423553"/>
          </a:xfrm>
        </p:grpSpPr>
        <p:grpSp>
          <p:nvGrpSpPr>
            <p:cNvPr name="Group 12" id="12"/>
            <p:cNvGrpSpPr>
              <a:grpSpLocks noChangeAspect="true"/>
            </p:cNvGrpSpPr>
            <p:nvPr/>
          </p:nvGrpSpPr>
          <p:grpSpPr>
            <a:xfrm rot="0">
              <a:off x="2057905" y="0"/>
              <a:ext cx="1423559" cy="1423553"/>
              <a:chOff x="0" y="0"/>
              <a:chExt cx="6350000" cy="6349975"/>
            </a:xfrm>
          </p:grpSpPr>
          <p:sp>
            <p:nvSpPr>
              <p:cNvPr name="Freeform 13" id="1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12500" r="0" b="-12500"/>
                </a:stretch>
              </a:blipFill>
            </p:spPr>
          </p:sp>
        </p:grpSp>
        <p:grpSp>
          <p:nvGrpSpPr>
            <p:cNvPr name="Group 14" id="14"/>
            <p:cNvGrpSpPr>
              <a:grpSpLocks noChangeAspect="true"/>
            </p:cNvGrpSpPr>
            <p:nvPr/>
          </p:nvGrpSpPr>
          <p:grpSpPr>
            <a:xfrm rot="0">
              <a:off x="5944068" y="0"/>
              <a:ext cx="1423559" cy="1423553"/>
              <a:chOff x="0" y="0"/>
              <a:chExt cx="6350000" cy="6349975"/>
            </a:xfrm>
          </p:grpSpPr>
          <p:sp>
            <p:nvSpPr>
              <p:cNvPr name="Freeform 15" id="1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0" t="-5956" r="0" b="-44420"/>
                </a:stretch>
              </a:blipFill>
            </p:spPr>
          </p:sp>
        </p:grpSp>
        <p:sp>
          <p:nvSpPr>
            <p:cNvPr name="TextBox 16" id="16"/>
            <p:cNvSpPr txBox="true"/>
            <p:nvPr/>
          </p:nvSpPr>
          <p:spPr>
            <a:xfrm rot="0">
              <a:off x="0" y="664939"/>
              <a:ext cx="1766784" cy="308639"/>
            </a:xfrm>
            <a:prstGeom prst="rect">
              <a:avLst/>
            </a:prstGeom>
          </p:spPr>
          <p:txBody>
            <a:bodyPr anchor="t" rtlCol="false" tIns="0" lIns="0" bIns="0" rIns="0">
              <a:spAutoFit/>
            </a:bodyPr>
            <a:lstStyle/>
            <a:p>
              <a:pPr>
                <a:lnSpc>
                  <a:spcPts val="1992"/>
                </a:lnSpc>
              </a:pPr>
              <a:r>
                <a:rPr lang="en-US" sz="1423">
                  <a:solidFill>
                    <a:srgbClr val="AC441E"/>
                  </a:solidFill>
                  <a:latin typeface="Futura Md BT"/>
                </a:rPr>
                <a:t>Lawson Murray</a:t>
              </a:r>
            </a:p>
          </p:txBody>
        </p:sp>
        <p:sp>
          <p:nvSpPr>
            <p:cNvPr name="TextBox 17" id="17"/>
            <p:cNvSpPr txBox="true"/>
            <p:nvPr/>
          </p:nvSpPr>
          <p:spPr>
            <a:xfrm rot="0">
              <a:off x="3849503" y="654503"/>
              <a:ext cx="1827995" cy="636823"/>
            </a:xfrm>
            <a:prstGeom prst="rect">
              <a:avLst/>
            </a:prstGeom>
          </p:spPr>
          <p:txBody>
            <a:bodyPr anchor="t" rtlCol="false" tIns="0" lIns="0" bIns="0" rIns="0">
              <a:spAutoFit/>
            </a:bodyPr>
            <a:lstStyle/>
            <a:p>
              <a:pPr>
                <a:lnSpc>
                  <a:spcPts val="1996"/>
                </a:lnSpc>
              </a:pPr>
              <a:r>
                <a:rPr lang="en-US" sz="1426">
                  <a:solidFill>
                    <a:srgbClr val="AC441E"/>
                  </a:solidFill>
                  <a:latin typeface="Futura Md BT"/>
                </a:rPr>
                <a:t>Marlene O'Neill &amp; Cathy Borges</a:t>
              </a:r>
            </a:p>
          </p:txBody>
        </p:sp>
        <p:sp>
          <p:nvSpPr>
            <p:cNvPr name="TextBox 18" id="18"/>
            <p:cNvSpPr txBox="true"/>
            <p:nvPr/>
          </p:nvSpPr>
          <p:spPr>
            <a:xfrm rot="0">
              <a:off x="0" y="111881"/>
              <a:ext cx="2404706" cy="491741"/>
            </a:xfrm>
            <a:prstGeom prst="rect">
              <a:avLst/>
            </a:prstGeom>
          </p:spPr>
          <p:txBody>
            <a:bodyPr anchor="t" rtlCol="false" tIns="0" lIns="0" bIns="0" rIns="0">
              <a:spAutoFit/>
            </a:bodyPr>
            <a:lstStyle/>
            <a:p>
              <a:pPr>
                <a:lnSpc>
                  <a:spcPts val="3121"/>
                </a:lnSpc>
              </a:pPr>
              <a:r>
                <a:rPr lang="en-US" sz="2229" spc="100">
                  <a:solidFill>
                    <a:srgbClr val="3E5B58"/>
                  </a:solidFill>
                  <a:latin typeface="Brandon Grotesque"/>
                </a:rPr>
                <a:t>TEACHER</a:t>
              </a:r>
            </a:p>
          </p:txBody>
        </p:sp>
        <p:sp>
          <p:nvSpPr>
            <p:cNvPr name="TextBox 19" id="19"/>
            <p:cNvSpPr txBox="true"/>
            <p:nvPr/>
          </p:nvSpPr>
          <p:spPr>
            <a:xfrm rot="0">
              <a:off x="3849503" y="111881"/>
              <a:ext cx="2400977" cy="491052"/>
            </a:xfrm>
            <a:prstGeom prst="rect">
              <a:avLst/>
            </a:prstGeom>
          </p:spPr>
          <p:txBody>
            <a:bodyPr anchor="t" rtlCol="false" tIns="0" lIns="0" bIns="0" rIns="0">
              <a:spAutoFit/>
            </a:bodyPr>
            <a:lstStyle/>
            <a:p>
              <a:pPr>
                <a:lnSpc>
                  <a:spcPts val="3116"/>
                </a:lnSpc>
              </a:pPr>
              <a:r>
                <a:rPr lang="en-US" sz="2225" spc="100">
                  <a:solidFill>
                    <a:srgbClr val="3E5B58"/>
                  </a:solidFill>
                  <a:latin typeface="Brandon Grotesque"/>
                </a:rPr>
                <a:t>MUSIC</a:t>
              </a:r>
            </a:p>
          </p:txBody>
        </p:sp>
      </p:grpSp>
      <p:sp>
        <p:nvSpPr>
          <p:cNvPr name="TextBox 20" id="20"/>
          <p:cNvSpPr txBox="true"/>
          <p:nvPr/>
        </p:nvSpPr>
        <p:spPr>
          <a:xfrm rot="0">
            <a:off x="1158310" y="3120031"/>
            <a:ext cx="7436980" cy="1351019"/>
          </a:xfrm>
          <a:prstGeom prst="rect">
            <a:avLst/>
          </a:prstGeom>
        </p:spPr>
        <p:txBody>
          <a:bodyPr anchor="t" rtlCol="false" tIns="0" lIns="0" bIns="0" rIns="0">
            <a:spAutoFit/>
          </a:bodyPr>
          <a:lstStyle/>
          <a:p>
            <a:pPr algn="just">
              <a:lnSpc>
                <a:spcPts val="1874"/>
              </a:lnSpc>
            </a:pPr>
            <a:r>
              <a:rPr lang="en-US" sz="1419" spc="24">
                <a:solidFill>
                  <a:srgbClr val="442316"/>
                </a:solidFill>
                <a:latin typeface="Futura Md BT"/>
              </a:rPr>
              <a:t>Autumn Getaway exists to challenge men and women to continue living deeply in relationship with God, bless their own home communities, and build a strong legacy of faith. No matter what stage of life you find yourself in, you can find the opportunity to experience the overwhelming beauty and quiet splendour of autumn at MBC. Join us this September for a full five days to relax, refresh and renew your spirit.</a:t>
            </a:r>
          </a:p>
          <a:p>
            <a:pPr algn="just">
              <a:lnSpc>
                <a:spcPts val="1656"/>
              </a:lnSpc>
            </a:pPr>
          </a:p>
        </p:txBody>
      </p:sp>
      <p:sp>
        <p:nvSpPr>
          <p:cNvPr name="Freeform 21" id="21"/>
          <p:cNvSpPr/>
          <p:nvPr/>
        </p:nvSpPr>
        <p:spPr>
          <a:xfrm flipH="false" flipV="false" rot="0">
            <a:off x="5778833" y="5832782"/>
            <a:ext cx="988737" cy="988737"/>
          </a:xfrm>
          <a:custGeom>
            <a:avLst/>
            <a:gdLst/>
            <a:ahLst/>
            <a:cxnLst/>
            <a:rect r="r" b="b" t="t" l="l"/>
            <a:pathLst>
              <a:path h="988737" w="988737">
                <a:moveTo>
                  <a:pt x="0" y="0"/>
                </a:moveTo>
                <a:lnTo>
                  <a:pt x="988736" y="0"/>
                </a:lnTo>
                <a:lnTo>
                  <a:pt x="988736" y="988736"/>
                </a:lnTo>
                <a:lnTo>
                  <a:pt x="0" y="9887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0">
            <a:off x="5868558" y="5920158"/>
            <a:ext cx="809286" cy="813984"/>
          </a:xfrm>
          <a:custGeom>
            <a:avLst/>
            <a:gdLst/>
            <a:ahLst/>
            <a:cxnLst/>
            <a:rect r="r" b="b" t="t" l="l"/>
            <a:pathLst>
              <a:path h="813984" w="809286">
                <a:moveTo>
                  <a:pt x="0" y="0"/>
                </a:moveTo>
                <a:lnTo>
                  <a:pt x="809286" y="0"/>
                </a:lnTo>
                <a:lnTo>
                  <a:pt x="809286" y="813984"/>
                </a:lnTo>
                <a:lnTo>
                  <a:pt x="0" y="813984"/>
                </a:lnTo>
                <a:lnTo>
                  <a:pt x="0" y="0"/>
                </a:lnTo>
                <a:close/>
              </a:path>
            </a:pathLst>
          </a:custGeom>
          <a:blipFill>
            <a:blip r:embed="rId8"/>
            <a:stretch>
              <a:fillRect l="-290" t="0" r="-290" b="0"/>
            </a:stretch>
          </a:blipFill>
        </p:spPr>
      </p:sp>
      <p:sp>
        <p:nvSpPr>
          <p:cNvPr name="TextBox 23" id="23"/>
          <p:cNvSpPr txBox="true"/>
          <p:nvPr/>
        </p:nvSpPr>
        <p:spPr>
          <a:xfrm rot="0">
            <a:off x="3084513" y="5985409"/>
            <a:ext cx="2634283" cy="386216"/>
          </a:xfrm>
          <a:prstGeom prst="rect">
            <a:avLst/>
          </a:prstGeom>
        </p:spPr>
        <p:txBody>
          <a:bodyPr anchor="t" rtlCol="false" tIns="0" lIns="0" bIns="0" rIns="0">
            <a:spAutoFit/>
          </a:bodyPr>
          <a:lstStyle/>
          <a:p>
            <a:pPr>
              <a:lnSpc>
                <a:spcPts val="3151"/>
              </a:lnSpc>
            </a:pPr>
            <a:r>
              <a:rPr lang="en-US" sz="2251" spc="231">
                <a:solidFill>
                  <a:srgbClr val="3E5B58"/>
                </a:solidFill>
                <a:latin typeface="Brandon Grotesque"/>
              </a:rPr>
              <a:t>FIND OUT MORE </a:t>
            </a:r>
          </a:p>
        </p:txBody>
      </p:sp>
      <p:sp>
        <p:nvSpPr>
          <p:cNvPr name="TextBox 24" id="24"/>
          <p:cNvSpPr txBox="true"/>
          <p:nvPr/>
        </p:nvSpPr>
        <p:spPr>
          <a:xfrm rot="0">
            <a:off x="2986031" y="6333525"/>
            <a:ext cx="2732764" cy="287741"/>
          </a:xfrm>
          <a:prstGeom prst="rect">
            <a:avLst/>
          </a:prstGeom>
        </p:spPr>
        <p:txBody>
          <a:bodyPr anchor="t" rtlCol="false" tIns="0" lIns="0" bIns="0" rIns="0">
            <a:spAutoFit/>
          </a:bodyPr>
          <a:lstStyle/>
          <a:p>
            <a:pPr algn="r">
              <a:lnSpc>
                <a:spcPts val="2335"/>
              </a:lnSpc>
            </a:pPr>
            <a:r>
              <a:rPr lang="en-US" sz="1668" spc="121">
                <a:solidFill>
                  <a:srgbClr val="442316"/>
                </a:solidFill>
                <a:latin typeface="Futura Md BT"/>
              </a:rPr>
              <a:t>www.muskokabible.com</a:t>
            </a:r>
          </a:p>
        </p:txBody>
      </p:sp>
      <p:sp>
        <p:nvSpPr>
          <p:cNvPr name="TextBox 25" id="25"/>
          <p:cNvSpPr txBox="true"/>
          <p:nvPr/>
        </p:nvSpPr>
        <p:spPr>
          <a:xfrm rot="0">
            <a:off x="1311223" y="1687923"/>
            <a:ext cx="7131155" cy="705902"/>
          </a:xfrm>
          <a:prstGeom prst="rect">
            <a:avLst/>
          </a:prstGeom>
        </p:spPr>
        <p:txBody>
          <a:bodyPr anchor="t" rtlCol="false" tIns="0" lIns="0" bIns="0" rIns="0">
            <a:spAutoFit/>
          </a:bodyPr>
          <a:lstStyle/>
          <a:p>
            <a:pPr algn="ctr">
              <a:lnSpc>
                <a:spcPts val="5235"/>
              </a:lnSpc>
            </a:pPr>
            <a:r>
              <a:rPr lang="en-US" sz="5235" spc="261">
                <a:solidFill>
                  <a:srgbClr val="3E5B58"/>
                </a:solidFill>
                <a:latin typeface="Brandon Grotesque"/>
              </a:rPr>
              <a:t>AUTUMN GETAWAY</a:t>
            </a:r>
          </a:p>
        </p:txBody>
      </p:sp>
      <p:sp>
        <p:nvSpPr>
          <p:cNvPr name="TextBox 26" id="26"/>
          <p:cNvSpPr txBox="true"/>
          <p:nvPr/>
        </p:nvSpPr>
        <p:spPr>
          <a:xfrm rot="0">
            <a:off x="2121334" y="2441450"/>
            <a:ext cx="5510932" cy="293684"/>
          </a:xfrm>
          <a:prstGeom prst="rect">
            <a:avLst/>
          </a:prstGeom>
        </p:spPr>
        <p:txBody>
          <a:bodyPr anchor="t" rtlCol="false" tIns="0" lIns="0" bIns="0" rIns="0">
            <a:spAutoFit/>
          </a:bodyPr>
          <a:lstStyle/>
          <a:p>
            <a:pPr algn="ctr">
              <a:lnSpc>
                <a:spcPts val="2287"/>
              </a:lnSpc>
            </a:pPr>
            <a:r>
              <a:rPr lang="en-US" sz="2287" spc="180">
                <a:solidFill>
                  <a:srgbClr val="C15414"/>
                </a:solidFill>
                <a:latin typeface="Brandon Grotesque"/>
              </a:rPr>
              <a:t>COMING SEPTEMBER 18-22, 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DAFntTJ-Jic</dc:identifier>
  <dcterms:modified xsi:type="dcterms:W3CDTF">2011-08-01T06:04:30Z</dcterms:modified>
  <cp:revision>1</cp:revision>
  <dc:title>Retreat Slides</dc:title>
</cp:coreProperties>
</file>